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0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18"/>
  </p:notesMasterIdLst>
  <p:sldIdLst>
    <p:sldId id="326" r:id="rId3"/>
    <p:sldId id="331" r:id="rId4"/>
    <p:sldId id="332" r:id="rId5"/>
    <p:sldId id="333" r:id="rId6"/>
    <p:sldId id="327" r:id="rId7"/>
    <p:sldId id="317" r:id="rId8"/>
    <p:sldId id="318" r:id="rId9"/>
    <p:sldId id="320" r:id="rId10"/>
    <p:sldId id="321" r:id="rId11"/>
    <p:sldId id="322" r:id="rId12"/>
    <p:sldId id="323" r:id="rId13"/>
    <p:sldId id="324" r:id="rId14"/>
    <p:sldId id="336" r:id="rId15"/>
    <p:sldId id="334" r:id="rId16"/>
    <p:sldId id="33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ba" initials="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62590" autoAdjust="0"/>
  </p:normalViewPr>
  <p:slideViewPr>
    <p:cSldViewPr snapToGrid="0">
      <p:cViewPr varScale="1">
        <p:scale>
          <a:sx n="70" d="100"/>
          <a:sy n="70" d="100"/>
        </p:scale>
        <p:origin x="16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da%20Juli\Documents\Partners\agresszi&#243;\Adatok\v&#225;s&#225;radatok\vasartanara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da%20Juli\Documents\Partners\agresszi&#243;\Adatok\v&#225;s&#225;radatok\vasartanara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[vasartanarak.xlsx]Munka3!Kimutatás2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Munka3!$B$1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Munka3!$A$2:$A$5</c:f>
              <c:strCache>
                <c:ptCount val="3"/>
                <c:pt idx="0">
                  <c:v>heti egynél többször</c:v>
                </c:pt>
                <c:pt idx="1">
                  <c:v>heti egyszer </c:v>
                </c:pt>
                <c:pt idx="2">
                  <c:v>ritkán </c:v>
                </c:pt>
              </c:strCache>
            </c:strRef>
          </c:cat>
          <c:val>
            <c:numRef>
              <c:f>Munka3!$B$2:$B$5</c:f>
              <c:numCache>
                <c:formatCode>0.00%</c:formatCode>
                <c:ptCount val="3"/>
                <c:pt idx="0">
                  <c:v>0.24390243902439024</c:v>
                </c:pt>
                <c:pt idx="1">
                  <c:v>4.878048780487805E-2</c:v>
                </c:pt>
                <c:pt idx="2">
                  <c:v>0.70731707317073167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070176"/>
        <c:axId val="393072136"/>
      </c:barChart>
      <c:catAx>
        <c:axId val="3930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72136"/>
        <c:crosses val="autoZero"/>
        <c:auto val="1"/>
        <c:lblAlgn val="ctr"/>
        <c:lblOffset val="100"/>
        <c:noMultiLvlLbl val="0"/>
      </c:catAx>
      <c:valAx>
        <c:axId val="39307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7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[vasartanarak.xlsx]Munka6!Kimutatás12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Munka6!$B$1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Munka6!$A$2:$A$5</c:f>
              <c:strCache>
                <c:ptCount val="3"/>
                <c:pt idx="0">
                  <c:v>igen</c:v>
                </c:pt>
                <c:pt idx="1">
                  <c:v>bizonyos mértékben</c:v>
                </c:pt>
                <c:pt idx="2">
                  <c:v>nem</c:v>
                </c:pt>
              </c:strCache>
            </c:strRef>
          </c:cat>
          <c:val>
            <c:numRef>
              <c:f>Munka6!$B$2:$B$5</c:f>
              <c:numCache>
                <c:formatCode>0.00%</c:formatCode>
                <c:ptCount val="3"/>
                <c:pt idx="0">
                  <c:v>0.14634146341463414</c:v>
                </c:pt>
                <c:pt idx="1">
                  <c:v>0.6097560975609756</c:v>
                </c:pt>
                <c:pt idx="2">
                  <c:v>0.24390243902439024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072528"/>
        <c:axId val="393070960"/>
      </c:barChart>
      <c:catAx>
        <c:axId val="3930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70960"/>
        <c:crosses val="autoZero"/>
        <c:auto val="1"/>
        <c:lblAlgn val="ctr"/>
        <c:lblOffset val="100"/>
        <c:noMultiLvlLbl val="0"/>
      </c:catAx>
      <c:valAx>
        <c:axId val="39307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7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24774-7BFD-431C-A393-9AA8E84BC49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F8292-7813-46D3-96F3-685DF949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9B44-355E-FA47-BD60-44F2A789F25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7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Változatos, egymást támogató módszerek, tiszta keretekkel, személyre szabott megoldásokkal.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Bevonjuk az érintetteket, és aktívan részt vesznek a megvalósításban, így biztosítva a sikert.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Tapasztalatok szerint az elemek egymásra épülve, folyamatban fejtik ki igazán hatásukat, de a program elméleti és módszertani elemei egyenként is használhatók.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8292-7813-46D3-96F3-685DF949DB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4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8292-7813-46D3-96F3-685DF949DB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5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8292-7813-46D3-96F3-685DF949DB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6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8292-7813-46D3-96F3-685DF949DB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8292-7813-46D3-96F3-685DF949DB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8292-7813-46D3-96F3-685DF949DB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C54D-55C3-4EF7-83C1-77BB9F528E34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247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53EE-BDBA-4477-8D78-FD16F37A6258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6C14-8400-4746-8043-D0351E4E2A16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0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C54D-55C3-4EF7-83C1-77BB9F528E34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58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560-AA42-49D0-9824-BBA69CA349CF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D5B-6D88-4332-BABC-97B1872E099E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978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704B-0970-4EAF-93EC-3FBF2D1719E9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68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DAB3-95C6-47A2-8EE1-73A8C56FF91C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13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99C4-0317-4ABB-8F3B-C1F6527E80CC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CF4D-DE82-4201-9A29-255C75356C32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2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7524F3-A8B6-42DC-853C-01CF2A8A1351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44068"/>
                </a:solidFill>
              </a:rPr>
              <a:t>AGAINST SCHOOL AGGRESSION PARTNERSHIP</a:t>
            </a:r>
            <a:endParaRPr lang="en-US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BBC7D3-EA88-E442-ACB6-6D298B571D08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20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560-AA42-49D0-9824-BBA69CA349CF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96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03D-4AAE-4621-87A4-3032BAB2F256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32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53EE-BDBA-4477-8D78-FD16F37A6258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6C14-8400-4746-8043-D0351E4E2A16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61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D5B-6D88-4332-BABC-97B1872E099E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886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704B-0970-4EAF-93EC-3FBF2D1719E9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3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DAB3-95C6-47A2-8EE1-73A8C56FF91C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212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99C4-0317-4ABB-8F3B-C1F6527E80CC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CF4D-DE82-4201-9A29-255C75356C32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149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7524F3-A8B6-42DC-853C-01CF2A8A1351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44068"/>
                </a:solidFill>
              </a:rPr>
              <a:t>AGAINST SCHOOL AGGRESSION PARTNERSHIP</a:t>
            </a:r>
            <a:endParaRPr lang="en-US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BBC7D3-EA88-E442-ACB6-6D298B571D08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276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03D-4AAE-4621-87A4-3032BAB2F256}" type="datetime1">
              <a:rPr lang="ro-RO" smtClean="0"/>
              <a:pPr/>
              <a:t>29.11.2017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1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232565D2-E1AF-4790-AE5A-79F74EF3CDFF}" type="datetime1">
              <a:rPr lang="ro-RO" smtClean="0"/>
              <a:pPr defTabSz="914400"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5EBBC7D3-EA88-E442-ACB6-6D298B571D08}" type="slidenum">
              <a:rPr lang="en-US" smtClean="0"/>
              <a:pPr defTabSz="91440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3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232565D2-E1AF-4790-AE5A-79F74EF3CDFF}" type="datetime1">
              <a:rPr lang="ro-RO" smtClean="0"/>
              <a:pPr defTabSz="914400"/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5EBBC7D3-EA88-E442-ACB6-6D298B571D08}" type="slidenum">
              <a:rPr lang="en-US" smtClean="0"/>
              <a:pPr defTabSz="91440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artnersHungary/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hyperlink" Target="http://www.partnershungary.h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998" y="1306674"/>
            <a:ext cx="9905516" cy="1823495"/>
          </a:xfrm>
        </p:spPr>
        <p:txBody>
          <a:bodyPr>
            <a:normAutofit/>
          </a:bodyPr>
          <a:lstStyle/>
          <a:p>
            <a:pPr algn="ctr"/>
            <a:r>
              <a:rPr lang="hu-HU" sz="3600" b="1" cap="all" spc="200" dirty="0" smtClean="0">
                <a:solidFill>
                  <a:schemeClr val="tx2"/>
                </a:solidFill>
                <a:ea typeface="+mn-ea"/>
                <a:cs typeface="+mn-cs"/>
              </a:rPr>
              <a:t>Hogyan </a:t>
            </a:r>
            <a:r>
              <a:rPr lang="hu-HU" sz="3600" b="1" cap="all" spc="200" dirty="0">
                <a:solidFill>
                  <a:schemeClr val="tx2"/>
                </a:solidFill>
                <a:ea typeface="+mn-ea"/>
                <a:cs typeface="+mn-cs"/>
              </a:rPr>
              <a:t>vezessek be egy közösségalapú iskolai modellprogramot? </a:t>
            </a:r>
            <a:endParaRPr lang="en-US" sz="3600" b="1" cap="all" spc="2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696" y="3109191"/>
            <a:ext cx="10104120" cy="1176715"/>
          </a:xfrm>
        </p:spPr>
        <p:txBody>
          <a:bodyPr>
            <a:normAutofit lnSpcReduction="10000"/>
          </a:bodyPr>
          <a:lstStyle/>
          <a:p>
            <a:pPr algn="ctr"/>
            <a:endParaRPr lang="hu-HU" b="1" dirty="0" smtClean="0"/>
          </a:p>
          <a:p>
            <a:pPr algn="ctr"/>
            <a:r>
              <a:rPr lang="hu-HU" b="1" dirty="0" smtClean="0"/>
              <a:t>Vezetői </a:t>
            </a:r>
            <a:r>
              <a:rPr lang="hu-HU" b="1" dirty="0"/>
              <a:t>elköteleződés, helyzetelemzés és motiváció az iskolai légkör javításához.</a:t>
            </a:r>
            <a:endParaRPr lang="hu-HU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69" y="4881146"/>
            <a:ext cx="3592753" cy="1026240"/>
          </a:xfrm>
          <a:prstGeom prst="rect">
            <a:avLst/>
          </a:prstGeom>
        </p:spPr>
      </p:pic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369734" y="-131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9" name="Kép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19238" r="5521" b="26443"/>
          <a:stretch>
            <a:fillRect/>
          </a:stretch>
        </p:blipFill>
        <p:spPr bwMode="auto">
          <a:xfrm>
            <a:off x="671229" y="385075"/>
            <a:ext cx="2815584" cy="7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" descr="C:\Users\USER\Desktop\Raluca\ASA-Collaboration\project files\LOGO NOVO E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85" y="385075"/>
            <a:ext cx="2901995" cy="56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3" descr="C:\Users\USER\Desktop\Raluca\ASA-Collaboration\project files\Szolnoki Szolgáltatási SZC log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31" y="346180"/>
            <a:ext cx="656882" cy="6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6243305" y="462505"/>
          <a:ext cx="1257264" cy="63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8" imgW="3619048" imgH="1838095" progId="">
                  <p:embed/>
                </p:oleObj>
              </mc:Choice>
              <mc:Fallback>
                <p:oleObj r:id="rId8" imgW="3619048" imgH="18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305" y="462505"/>
                        <a:ext cx="1257264" cy="639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369734" y="32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			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8966" y="4881146"/>
            <a:ext cx="2618680" cy="102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17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ilyen </a:t>
            </a:r>
            <a:r>
              <a:rPr lang="hu-HU" dirty="0"/>
              <a:t>gyakran történik zaklatás az iskolában</a:t>
            </a:r>
            <a:r>
              <a:rPr lang="hu-HU" dirty="0" smtClean="0"/>
              <a:t>?(T)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2255520" y="2057400"/>
          <a:ext cx="6644640" cy="406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9933" y="6459785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84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ilyen gyakran történik zaklatás az iskolában?(D, SZ)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DIÁK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" b="23568"/>
          <a:stretch/>
        </p:blipFill>
        <p:spPr>
          <a:xfrm>
            <a:off x="19814" y="2643005"/>
            <a:ext cx="6015226" cy="3392035"/>
          </a:xfrm>
        </p:spPr>
      </p:pic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err="1" smtClean="0"/>
              <a:t>sZÜLŐ</a:t>
            </a: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" b="25269"/>
          <a:stretch/>
        </p:blipFill>
        <p:spPr>
          <a:xfrm>
            <a:off x="5845175" y="2582334"/>
            <a:ext cx="6297141" cy="3032477"/>
          </a:xfr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5653" y="6459785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57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Felkészültnek érzi-e magát a zaklató viselkedések kezelésére? (T)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2807" y="6500042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96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45660" y="286603"/>
            <a:ext cx="10910020" cy="1450757"/>
          </a:xfrm>
        </p:spPr>
        <p:txBody>
          <a:bodyPr>
            <a:normAutofit/>
          </a:bodyPr>
          <a:lstStyle/>
          <a:p>
            <a:r>
              <a:rPr lang="hu-HU" b="1" cap="all" spc="200" dirty="0">
                <a:solidFill>
                  <a:schemeClr val="tx2"/>
                </a:solidFill>
              </a:rPr>
              <a:t>Fogjunk össze! </a:t>
            </a:r>
            <a:r>
              <a:rPr lang="hu-HU" b="1" cap="all" spc="200" dirty="0">
                <a:solidFill>
                  <a:schemeClr val="tx2"/>
                </a:solidFill>
              </a:rPr>
              <a:t>Hívjunk </a:t>
            </a:r>
            <a:r>
              <a:rPr lang="hu-HU" b="1" cap="all" spc="200" dirty="0">
                <a:solidFill>
                  <a:schemeClr val="tx2"/>
                </a:solidFill>
              </a:rPr>
              <a:t>szakembert!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6035040" y="1845734"/>
            <a:ext cx="5120640" cy="43950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5173" y="6442252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artalom helye 5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353192" cy="402335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4000" dirty="0" smtClean="0"/>
              <a:t>Közösségi tervező munka, szakmai mag team vezette megvalósítása az tervezett akcióknak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 smtClean="0"/>
              <a:t>Képzések, mini műhelymunkák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 smtClean="0"/>
              <a:t>Gyakorlatban átültetés, kipróbálás és új rutinok kialakítása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 smtClean="0"/>
              <a:t>Folyamatos </a:t>
            </a:r>
            <a:r>
              <a:rPr lang="hu-HU" sz="4000" dirty="0" err="1" smtClean="0"/>
              <a:t>nyomonkövető</a:t>
            </a:r>
            <a:r>
              <a:rPr lang="hu-HU" sz="4000" dirty="0" smtClean="0"/>
              <a:t> műhelymunkák és a beépítést segítő támogatás - </a:t>
            </a:r>
            <a:r>
              <a:rPr lang="hu-HU" sz="4000" dirty="0" err="1" smtClean="0"/>
              <a:t>mentorálás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32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0500" y="286603"/>
            <a:ext cx="10577016" cy="1450757"/>
          </a:xfrm>
        </p:spPr>
        <p:txBody>
          <a:bodyPr>
            <a:normAutofit/>
          </a:bodyPr>
          <a:lstStyle/>
          <a:p>
            <a:r>
              <a:rPr lang="hu-HU" sz="4000" b="1" cap="all" spc="200" dirty="0">
                <a:solidFill>
                  <a:schemeClr val="tx2"/>
                </a:solidFill>
              </a:rPr>
              <a:t>Miket kell végiggondolni egy </a:t>
            </a:r>
            <a:r>
              <a:rPr lang="hu-HU" sz="4000" b="1" cap="all" spc="200" dirty="0">
                <a:solidFill>
                  <a:schemeClr val="tx2"/>
                </a:solidFill>
              </a:rPr>
              <a:t>vezetőnek a program </a:t>
            </a:r>
            <a:r>
              <a:rPr lang="hu-HU" sz="4000" b="1" cap="all" spc="200" dirty="0" smtClean="0">
                <a:solidFill>
                  <a:schemeClr val="tx2"/>
                </a:solidFill>
              </a:rPr>
              <a:t>bevezetéskor </a:t>
            </a:r>
            <a:r>
              <a:rPr lang="hu-HU" dirty="0"/>
              <a:t>– </a:t>
            </a:r>
            <a:r>
              <a:rPr lang="en-US" sz="4000" dirty="0"/>
              <a:t>world café</a:t>
            </a:r>
            <a:endParaRPr lang="hu-HU" sz="4000" dirty="0">
              <a:solidFill>
                <a:prstClr val="black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807" y="6500042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0501" y="1845733"/>
            <a:ext cx="11122925" cy="457379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2800" dirty="0" smtClean="0"/>
              <a:t>1. asztal: Kik </a:t>
            </a:r>
            <a:r>
              <a:rPr lang="hu-HU" sz="2800" dirty="0"/>
              <a:t>az érintettjei egy ilyen programnak az iskolámban, mire van szükségem, hogy őket elkötelezzem</a:t>
            </a:r>
            <a:r>
              <a:rPr lang="hu-HU" sz="2800" dirty="0" smtClean="0"/>
              <a:t>?</a:t>
            </a:r>
          </a:p>
          <a:p>
            <a:pPr lvl="0"/>
            <a:endParaRPr lang="en-US" sz="2800" dirty="0"/>
          </a:p>
          <a:p>
            <a:pPr lvl="0"/>
            <a:r>
              <a:rPr lang="hu-HU" sz="2800" dirty="0" smtClean="0"/>
              <a:t>2. asztal: Hogyan </a:t>
            </a:r>
            <a:r>
              <a:rPr lang="hu-HU" sz="2800" dirty="0"/>
              <a:t>kezeljem a </a:t>
            </a:r>
            <a:r>
              <a:rPr lang="hu-HU" sz="2800" dirty="0" smtClean="0"/>
              <a:t>„lelkes/motivált”, </a:t>
            </a:r>
            <a:r>
              <a:rPr lang="hu-HU" sz="2800" dirty="0"/>
              <a:t>a </a:t>
            </a:r>
            <a:r>
              <a:rPr lang="hu-HU" sz="2800" dirty="0" smtClean="0"/>
              <a:t>„szkeptikus” </a:t>
            </a:r>
            <a:r>
              <a:rPr lang="hu-HU" sz="2800" dirty="0"/>
              <a:t>és </a:t>
            </a:r>
            <a:r>
              <a:rPr lang="hu-HU" sz="2800" dirty="0" smtClean="0"/>
              <a:t>a „nyíltan ellenálló” </a:t>
            </a:r>
            <a:r>
              <a:rPr lang="hu-HU" sz="2800" dirty="0"/>
              <a:t>kollégákat</a:t>
            </a:r>
            <a:r>
              <a:rPr lang="hu-HU" sz="2800" dirty="0" smtClean="0"/>
              <a:t>?</a:t>
            </a:r>
          </a:p>
          <a:p>
            <a:pPr lvl="0"/>
            <a:endParaRPr lang="en-US" sz="2800" dirty="0"/>
          </a:p>
          <a:p>
            <a:pPr lvl="0"/>
            <a:r>
              <a:rPr lang="hu-HU" sz="2800" dirty="0" smtClean="0"/>
              <a:t>3. asztal: Mire </a:t>
            </a:r>
            <a:r>
              <a:rPr lang="hu-HU" sz="2800" dirty="0"/>
              <a:t>ad lehetőséget egy iskolai klímadiagnózis a vezető, vagy egy elkötelezett kolléga számára</a:t>
            </a:r>
            <a:r>
              <a:rPr lang="hu-HU" sz="2800" dirty="0" smtClean="0"/>
              <a:t>?</a:t>
            </a:r>
          </a:p>
          <a:p>
            <a:pPr lvl="0"/>
            <a:endParaRPr lang="en-US" sz="2800" dirty="0"/>
          </a:p>
          <a:p>
            <a:pPr lvl="0"/>
            <a:r>
              <a:rPr lang="hu-HU" sz="2800" dirty="0" smtClean="0"/>
              <a:t>4. asztal: Kinek </a:t>
            </a:r>
            <a:r>
              <a:rPr lang="hu-HU" sz="2800" dirty="0"/>
              <a:t>milyen előnye és hátránya származhat egy ilyen program során?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827088"/>
            <a:ext cx="10058400" cy="8302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3600" smtClean="0"/>
              <a:t>EGYÜTT KÖNNYEBB: KAPCSOLÓDJUNK ÖSSZE</a:t>
            </a:r>
            <a:endParaRPr lang="en-US" sz="36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7675" y="6459538"/>
            <a:ext cx="48228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AGAINST SCHOOL AGGRESSION PARTNERSHIP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13761-7D78-4121-8B7F-67FEE9DD72C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5607" name="Kép 3"/>
          <p:cNvPicPr>
            <a:picLocks noChangeAspect="1" noChangeArrowheads="1"/>
          </p:cNvPicPr>
          <p:nvPr/>
        </p:nvPicPr>
        <p:blipFill>
          <a:blip r:embed="rId3"/>
          <a:srcRect l="5151" t="19238" r="5521" b="26443"/>
          <a:stretch>
            <a:fillRect/>
          </a:stretch>
        </p:blipFill>
        <p:spPr bwMode="auto">
          <a:xfrm>
            <a:off x="1096963" y="82550"/>
            <a:ext cx="15716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C:\Users\USER\Desktop\Raluca\ASA-Collaboration\project files\Szolnoki Szolgáltatási SZC log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4575" y="188913"/>
            <a:ext cx="4016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060950" y="134938"/>
          <a:ext cx="828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5" imgW="3619048" imgH="1838095" progId="">
                  <p:embed/>
                </p:oleObj>
              </mc:Choice>
              <mc:Fallback>
                <p:oleObj r:id="rId5" imgW="3619048" imgH="18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134938"/>
                        <a:ext cx="828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9" name="Picture 2" descr="C:\Users\USER\Desktop\Raluca\ASA-Collaboration\project files\LOGO NOVO E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9275" y="188913"/>
            <a:ext cx="1554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Szövegdoboz 11"/>
          <p:cNvSpPr txBox="1">
            <a:spLocks noChangeArrowheads="1"/>
          </p:cNvSpPr>
          <p:nvPr/>
        </p:nvSpPr>
        <p:spPr bwMode="auto">
          <a:xfrm>
            <a:off x="1096963" y="1846263"/>
            <a:ext cx="100584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  <p:sp>
        <p:nvSpPr>
          <p:cNvPr id="25611" name="Tartalom helye 12"/>
          <p:cNvSpPr>
            <a:spLocks noGrp="1"/>
          </p:cNvSpPr>
          <p:nvPr>
            <p:ph idx="1"/>
          </p:nvPr>
        </p:nvSpPr>
        <p:spPr>
          <a:xfrm>
            <a:off x="1096963" y="1846263"/>
            <a:ext cx="9888537" cy="3890962"/>
          </a:xfrm>
        </p:spPr>
        <p:txBody>
          <a:bodyPr>
            <a:normAutofit lnSpcReduction="10000"/>
          </a:bodyPr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b="1" u="sng" dirty="0" err="1" smtClean="0">
                <a:solidFill>
                  <a:schemeClr val="accent2"/>
                </a:solidFill>
              </a:rPr>
              <a:t>Facebook</a:t>
            </a:r>
            <a:r>
              <a:rPr lang="hu-HU" b="1" u="sng" dirty="0" smtClean="0">
                <a:solidFill>
                  <a:schemeClr val="accent2"/>
                </a:solidFill>
              </a:rPr>
              <a:t>:</a:t>
            </a:r>
          </a:p>
          <a:p>
            <a:pPr eaLnBrk="1" hangingPunct="1"/>
            <a:r>
              <a:rPr lang="hu-HU" dirty="0" smtClean="0">
                <a:hlinkClick r:id="rId8"/>
              </a:rPr>
              <a:t>https://www.facebook.com/PartnersHungary/</a:t>
            </a:r>
            <a:endParaRPr lang="hu-HU" dirty="0" smtClean="0"/>
          </a:p>
          <a:p>
            <a:pPr eaLnBrk="1" hangingPunct="1"/>
            <a:r>
              <a:rPr lang="hu-HU" dirty="0" err="1" smtClean="0">
                <a:hlinkClick r:id="rId9"/>
              </a:rPr>
              <a:t>www.partnershungary.hu</a:t>
            </a:r>
            <a:endParaRPr lang="hu-HU" dirty="0" smtClean="0"/>
          </a:p>
          <a:p>
            <a:pPr eaLnBrk="1" hangingPunct="1">
              <a:buFont typeface="Calibri" pitchFamily="34" charset="0"/>
              <a:buNone/>
            </a:pPr>
            <a:endParaRPr lang="hu-HU" sz="2400" dirty="0" smtClean="0">
              <a:solidFill>
                <a:schemeClr val="accent2"/>
              </a:solidFill>
            </a:endParaRPr>
          </a:p>
          <a:p>
            <a:pPr eaLnBrk="1" hangingPunct="1">
              <a:buFont typeface="Calibri" pitchFamily="34" charset="0"/>
              <a:buNone/>
            </a:pPr>
            <a:r>
              <a:rPr lang="hu-HU" sz="2400" dirty="0" smtClean="0">
                <a:solidFill>
                  <a:schemeClr val="accent2"/>
                </a:solidFill>
              </a:rPr>
              <a:t>Keressen bennünket!</a:t>
            </a:r>
          </a:p>
          <a:p>
            <a:pPr eaLnBrk="1" hangingPunct="1">
              <a:buFont typeface="Calibri" pitchFamily="34" charset="0"/>
              <a:buNone/>
            </a:pPr>
            <a:r>
              <a:rPr lang="hu-HU" b="1" dirty="0" err="1" smtClean="0">
                <a:solidFill>
                  <a:schemeClr val="accent2"/>
                </a:solidFill>
              </a:rPr>
              <a:t>asap</a:t>
            </a:r>
            <a:r>
              <a:rPr lang="hu-HU" b="1" dirty="0" smtClean="0">
                <a:solidFill>
                  <a:schemeClr val="accent2"/>
                </a:solidFill>
              </a:rPr>
              <a:t>@</a:t>
            </a:r>
            <a:r>
              <a:rPr lang="hu-HU" b="1" dirty="0" err="1" smtClean="0">
                <a:solidFill>
                  <a:schemeClr val="accent2"/>
                </a:solidFill>
              </a:rPr>
              <a:t>partnershungary.hu</a:t>
            </a:r>
            <a:endParaRPr lang="hu-HU" b="1" dirty="0" smtClean="0">
              <a:solidFill>
                <a:schemeClr val="accent2"/>
              </a:solidFill>
            </a:endParaRPr>
          </a:p>
          <a:p>
            <a:pPr eaLnBrk="1" hangingPunct="1"/>
            <a:endParaRPr lang="hu-HU" b="1" dirty="0" smtClean="0">
              <a:solidFill>
                <a:schemeClr val="accent2"/>
              </a:solidFill>
            </a:endParaRPr>
          </a:p>
          <a:p>
            <a:pPr eaLnBrk="1" hangingPunct="1">
              <a:buFont typeface="Calibri" pitchFamily="34" charset="0"/>
              <a:buNone/>
            </a:pPr>
            <a:r>
              <a:rPr lang="hu-HU" b="1" dirty="0" smtClean="0"/>
              <a:t>KÖSZÖNÖM a közös munkát!   </a:t>
            </a:r>
            <a:r>
              <a:rPr lang="hu-HU" dirty="0" smtClean="0"/>
              <a:t>- Ferenczi Andrea     </a:t>
            </a:r>
            <a:r>
              <a:rPr lang="hu-HU" dirty="0" err="1" smtClean="0"/>
              <a:t>Partners</a:t>
            </a:r>
            <a:r>
              <a:rPr lang="hu-HU" dirty="0" smtClean="0"/>
              <a:t> Hungary Alapítvány</a:t>
            </a:r>
            <a:endParaRPr lang="hu-HU" dirty="0" smtClean="0"/>
          </a:p>
        </p:txBody>
      </p:sp>
      <p:pic>
        <p:nvPicPr>
          <p:cNvPr id="25612" name="Picture 4"/>
          <p:cNvPicPr>
            <a:picLocks noGrp="1" noChangeAspect="1"/>
          </p:cNvPicPr>
          <p:nvPr>
            <p:ph idx="1"/>
          </p:nvPr>
        </p:nvPicPr>
        <p:blipFill>
          <a:blip r:embed="rId10"/>
          <a:srcRect/>
          <a:stretch>
            <a:fillRect/>
          </a:stretch>
        </p:blipFill>
        <p:spPr>
          <a:xfrm>
            <a:off x="9482138" y="61913"/>
            <a:ext cx="1503362" cy="428625"/>
          </a:xfrm>
        </p:spPr>
      </p:pic>
      <p:pic>
        <p:nvPicPr>
          <p:cNvPr id="25613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49800" y="6459538"/>
            <a:ext cx="7254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3850" y="2163763"/>
            <a:ext cx="40624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5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979" y="286603"/>
            <a:ext cx="10890913" cy="1450757"/>
          </a:xfrm>
        </p:spPr>
        <p:txBody>
          <a:bodyPr>
            <a:normAutofit/>
          </a:bodyPr>
          <a:lstStyle/>
          <a:p>
            <a:r>
              <a:rPr lang="hu-HU" sz="4300" b="1" cap="all" spc="200" dirty="0" smtClean="0">
                <a:solidFill>
                  <a:schemeClr val="tx2"/>
                </a:solidFill>
              </a:rPr>
              <a:t>kérdések</a:t>
            </a:r>
            <a:r>
              <a:rPr lang="hu-HU" sz="4300" b="1" cap="all" spc="200" dirty="0">
                <a:solidFill>
                  <a:schemeClr val="tx2"/>
                </a:solidFill>
              </a:rPr>
              <a:t>, amelyekre választ keresünk:</a:t>
            </a:r>
            <a:endParaRPr lang="en-US" sz="4300" b="1" cap="all" spc="200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30613" cy="402336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iskolai agresszió különféleképpen jelenik meg az egyes </a:t>
            </a:r>
            <a:r>
              <a:rPr lang="hu-HU" dirty="0" smtClean="0"/>
              <a:t>intézményekben.</a:t>
            </a:r>
          </a:p>
          <a:p>
            <a:r>
              <a:rPr lang="hu-HU" dirty="0"/>
              <a:t>E</a:t>
            </a:r>
            <a:r>
              <a:rPr lang="hu-HU" dirty="0" smtClean="0"/>
              <a:t>gyre nagyobb, de más-más kihívást </a:t>
            </a:r>
            <a:r>
              <a:rPr lang="hu-HU" dirty="0"/>
              <a:t>jelent tanárok, diákok, szülők és iskolai szakemberek számára. </a:t>
            </a:r>
          </a:p>
          <a:p>
            <a:r>
              <a:rPr lang="hu-HU" dirty="0" smtClean="0"/>
              <a:t>A </a:t>
            </a:r>
            <a:r>
              <a:rPr lang="hu-HU" dirty="0"/>
              <a:t>feszült helyzetekkel járó harag és szégyen </a:t>
            </a:r>
            <a:r>
              <a:rPr lang="hu-HU" b="1" dirty="0"/>
              <a:t>ellehetetleníti a tanulást és a tanítást</a:t>
            </a:r>
            <a:r>
              <a:rPr lang="hu-HU" dirty="0"/>
              <a:t>. Meghiúsítja az eredményes tudás átadást. Így a folyamat az egész közösség (diák, család, iskolai közeg) életére hatással van.</a:t>
            </a:r>
          </a:p>
          <a:p>
            <a:r>
              <a:rPr lang="hu-HU" dirty="0"/>
              <a:t>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 Milyen jelenségek </a:t>
            </a:r>
            <a:r>
              <a:rPr lang="hu-HU" dirty="0"/>
              <a:t>megnehezítik a tanárok, diákok és szüleik </a:t>
            </a:r>
            <a:r>
              <a:rPr lang="hu-HU" dirty="0" smtClean="0"/>
              <a:t>mindennapjait?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 Kire hogyan hat, mi a legnehezebben feldolgozható része („a fájdalom pontja”) egy-egy atrocitásnak?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 Kit hogyan lehet motiválni, hogy változtasson a helyzeten?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 Mi kell ahhoz, hogy változás induljon be az egyénben, hogy  tudatosan figyelje a környezetét és ha kell be is avatkozzon egy közösség tagja?</a:t>
            </a:r>
            <a:endParaRPr lang="hu-HU" dirty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cap="all" spc="200" dirty="0">
                <a:solidFill>
                  <a:schemeClr val="tx2"/>
                </a:solidFill>
              </a:rPr>
              <a:t>Az iskolai agresszió és konfliktusok vezetői szemmel: </a:t>
            </a:r>
            <a:r>
              <a:rPr lang="hu-HU" sz="4000" b="1" dirty="0"/>
              <a:t>eszmecsere </a:t>
            </a:r>
            <a:r>
              <a:rPr lang="hu-HU" sz="4000" b="1" dirty="0" smtClean="0"/>
              <a:t>kiscsoportban</a:t>
            </a:r>
            <a:endParaRPr lang="en-US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7646"/>
          </a:xfrm>
        </p:spPr>
        <p:txBody>
          <a:bodyPr>
            <a:normAutofit/>
          </a:bodyPr>
          <a:lstStyle/>
          <a:p>
            <a:pPr lvl="0"/>
            <a:r>
              <a:rPr lang="hu-HU" sz="2800" dirty="0"/>
              <a:t>1. </a:t>
            </a:r>
            <a:r>
              <a:rPr lang="hu-HU" sz="2800" dirty="0"/>
              <a:t>Nálatok / Önöknél Milyen </a:t>
            </a:r>
            <a:r>
              <a:rPr lang="hu-HU" sz="2800" dirty="0"/>
              <a:t>jelenségek megnehezítik tanárok, diákok és szüleik mindennapjait?</a:t>
            </a:r>
            <a:endParaRPr lang="en-US" sz="2800" dirty="0"/>
          </a:p>
          <a:p>
            <a:pPr lvl="0"/>
            <a:r>
              <a:rPr lang="hu-HU" sz="2800" dirty="0"/>
              <a:t> </a:t>
            </a:r>
            <a:endParaRPr lang="en-US" sz="2800" dirty="0"/>
          </a:p>
          <a:p>
            <a:pPr lvl="0"/>
            <a:r>
              <a:rPr lang="hu-HU" sz="2800" dirty="0"/>
              <a:t>2. Az </a:t>
            </a:r>
            <a:r>
              <a:rPr lang="hu-HU" sz="2800" dirty="0"/>
              <a:t>iskolátokban/iskolájukban </a:t>
            </a:r>
            <a:r>
              <a:rPr lang="hu-HU" sz="2800" dirty="0"/>
              <a:t>jellemzően kik az </a:t>
            </a:r>
            <a:r>
              <a:rPr lang="hu-HU" sz="2800" dirty="0" err="1"/>
              <a:t>érintettjelik</a:t>
            </a:r>
            <a:r>
              <a:rPr lang="hu-HU" sz="2800" dirty="0"/>
              <a:t> </a:t>
            </a:r>
            <a:r>
              <a:rPr lang="hu-HU" sz="2800" dirty="0"/>
              <a:t>ezeknek a </a:t>
            </a:r>
            <a:r>
              <a:rPr lang="hu-HU" sz="2800" dirty="0"/>
              <a:t>helyzeteknek? Számukra mi </a:t>
            </a:r>
            <a:r>
              <a:rPr lang="hu-HU" sz="2800" dirty="0"/>
              <a:t>okozza a legnagyobb </a:t>
            </a:r>
            <a:r>
              <a:rPr lang="hu-HU" sz="2800" dirty="0"/>
              <a:t>nehézségeket? (Mik a fájdalom pontok?)?</a:t>
            </a:r>
            <a:endParaRPr lang="en-US" sz="2800" dirty="0"/>
          </a:p>
          <a:p>
            <a:r>
              <a:rPr lang="hu-HU" sz="2800" dirty="0"/>
              <a:t> </a:t>
            </a:r>
            <a:endParaRPr lang="en-US" sz="2800" dirty="0"/>
          </a:p>
          <a:p>
            <a:pPr lvl="0"/>
            <a:r>
              <a:rPr lang="hu-HU" sz="2800" dirty="0"/>
              <a:t>3. </a:t>
            </a:r>
            <a:r>
              <a:rPr lang="hu-HU" sz="2800" dirty="0"/>
              <a:t>Kit, </a:t>
            </a:r>
            <a:r>
              <a:rPr lang="hu-HU" sz="2800" dirty="0"/>
              <a:t>hogyan lehet motiválni, </a:t>
            </a:r>
            <a:r>
              <a:rPr lang="hu-HU" sz="2800" dirty="0"/>
              <a:t>mivel lehet ösztönözni, befolyásolni arra, hogy </a:t>
            </a:r>
            <a:r>
              <a:rPr lang="hu-HU" sz="2800" dirty="0"/>
              <a:t>változtasson a helyzeten?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87606"/>
          </a:xfrm>
        </p:spPr>
        <p:txBody>
          <a:bodyPr>
            <a:noAutofit/>
          </a:bodyPr>
          <a:lstStyle/>
          <a:p>
            <a:r>
              <a:rPr lang="hu-HU" sz="3600" b="1" cap="all" spc="200" dirty="0">
                <a:solidFill>
                  <a:schemeClr val="tx2"/>
                </a:solidFill>
              </a:rPr>
              <a:t>Legjobb kezelés a megelőzés – </a:t>
            </a:r>
            <a:br>
              <a:rPr lang="hu-HU" sz="3600" b="1" cap="all" spc="200" dirty="0">
                <a:solidFill>
                  <a:schemeClr val="tx2"/>
                </a:solidFill>
              </a:rPr>
            </a:br>
            <a:r>
              <a:rPr lang="hu-HU" sz="3600" b="1" cap="all" spc="200" dirty="0" smtClean="0">
                <a:solidFill>
                  <a:schemeClr val="tx2"/>
                </a:solidFill>
              </a:rPr>
              <a:t/>
            </a:r>
            <a:br>
              <a:rPr lang="hu-HU" sz="3600" b="1" cap="all" spc="200" dirty="0" smtClean="0">
                <a:solidFill>
                  <a:schemeClr val="tx2"/>
                </a:solidFill>
              </a:rPr>
            </a:br>
            <a:r>
              <a:rPr lang="hu-HU" sz="3600" b="1" cap="all" spc="200" dirty="0" err="1" smtClean="0">
                <a:solidFill>
                  <a:schemeClr val="tx2"/>
                </a:solidFill>
              </a:rPr>
              <a:t>Megelőzés</a:t>
            </a:r>
            <a:r>
              <a:rPr lang="hu-HU" sz="3600" b="1" cap="all" spc="200" dirty="0" smtClean="0">
                <a:solidFill>
                  <a:schemeClr val="tx2"/>
                </a:solidFill>
              </a:rPr>
              <a:t> = </a:t>
            </a:r>
            <a:r>
              <a:rPr lang="hu-HU" sz="3600" b="1" cap="all" spc="200" dirty="0">
                <a:solidFill>
                  <a:schemeClr val="tx2"/>
                </a:solidFill>
              </a:rPr>
              <a:t>közösség megerősítése</a:t>
            </a:r>
            <a:endParaRPr lang="en-US" sz="3600" b="1" cap="all" spc="200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2183642"/>
            <a:ext cx="10058400" cy="4012442"/>
          </a:xfrm>
        </p:spPr>
        <p:txBody>
          <a:bodyPr/>
          <a:lstStyle/>
          <a:p>
            <a:pPr lvl="0"/>
            <a:r>
              <a:rPr lang="hu-HU" b="1" dirty="0"/>
              <a:t>Lássuk meg a problémát</a:t>
            </a:r>
            <a:r>
              <a:rPr lang="hu-HU" dirty="0"/>
              <a:t>, hiszen az agresszió minden közösségben felütheti a fejét.</a:t>
            </a:r>
            <a:endParaRPr lang="en-US" dirty="0"/>
          </a:p>
          <a:p>
            <a:pPr lvl="0"/>
            <a:r>
              <a:rPr lang="hu-HU" b="1" dirty="0"/>
              <a:t>Tudjunk meg többet.</a:t>
            </a:r>
            <a:r>
              <a:rPr lang="hu-HU" dirty="0"/>
              <a:t> Akkor tudunk hatékonyan fellépni az agresszióval és a zaklatással szemben, ha ismerjük annak természetét.</a:t>
            </a:r>
            <a:endParaRPr lang="en-US" dirty="0"/>
          </a:p>
          <a:p>
            <a:pPr lvl="0"/>
            <a:r>
              <a:rPr lang="hu-HU" b="1" dirty="0"/>
              <a:t>Köteleződjünk el a változtatás mellett</a:t>
            </a:r>
            <a:r>
              <a:rPr lang="hu-HU" dirty="0"/>
              <a:t>. A büntetések csak ideig-óráig működnek. A bevonáson és együttműködésen alapuló módszertanok azonban idővel valódi változást hoznak.</a:t>
            </a:r>
            <a:endParaRPr lang="en-US" dirty="0"/>
          </a:p>
          <a:p>
            <a:pPr lvl="0"/>
            <a:r>
              <a:rPr lang="hu-HU" b="1" dirty="0"/>
              <a:t>Fogjunk össze!</a:t>
            </a:r>
            <a:r>
              <a:rPr lang="hu-HU" dirty="0"/>
              <a:t> Találjuk meg azokat a kollégákat, tevékeny szülőket, változásra vágyó diákokat, akikkel közösen haladhatunk.  </a:t>
            </a:r>
            <a:endParaRPr lang="en-US" dirty="0"/>
          </a:p>
          <a:p>
            <a:pPr lvl="0"/>
            <a:r>
              <a:rPr lang="hu-HU" b="1" dirty="0"/>
              <a:t>Hívjunk szakembert! </a:t>
            </a:r>
            <a:r>
              <a:rPr lang="hu-HU" dirty="0"/>
              <a:t>A </a:t>
            </a:r>
            <a:r>
              <a:rPr lang="hu-HU" dirty="0" err="1"/>
              <a:t>Partners</a:t>
            </a:r>
            <a:r>
              <a:rPr lang="hu-HU" dirty="0"/>
              <a:t> Hungary Alapítvány 20 éve foglalkozik olyan módszerekkel, amelyek a közösségek közti és a közösségeken belüli együttműködést segítik. Sokféle színtéren, sokszínű közösségekkel dolgozik, mindig a legkorszerűbb és leginkább célravezető módszertanokkal.</a:t>
            </a:r>
            <a:endParaRPr lang="en-US" dirty="0"/>
          </a:p>
          <a:p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cap="all" spc="200" dirty="0" smtClean="0">
                <a:solidFill>
                  <a:schemeClr val="tx2"/>
                </a:solidFill>
              </a:rPr>
              <a:t>Együtt a boldogabb iskolákért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4" y="1766245"/>
            <a:ext cx="7299505" cy="450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167640"/>
            <a:ext cx="10058400" cy="1767840"/>
          </a:xfrm>
        </p:spPr>
        <p:txBody>
          <a:bodyPr>
            <a:normAutofit fontScale="90000"/>
          </a:bodyPr>
          <a:lstStyle/>
          <a:p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5300" b="1" cap="all" spc="200" dirty="0">
                <a:solidFill>
                  <a:schemeClr val="tx2"/>
                </a:solidFill>
              </a:rPr>
              <a:t>Lássuk meg a </a:t>
            </a:r>
            <a:r>
              <a:rPr lang="hu-HU" sz="5300" b="1" cap="all" spc="200" dirty="0">
                <a:solidFill>
                  <a:schemeClr val="tx2"/>
                </a:solidFill>
              </a:rPr>
              <a:t>problémát</a:t>
            </a:r>
            <a:r>
              <a:rPr lang="hu-HU" sz="5300" b="1" cap="all" spc="200" dirty="0">
                <a:solidFill>
                  <a:schemeClr val="tx2"/>
                </a:solidFill>
              </a:rPr>
              <a:t>!</a:t>
            </a:r>
            <a:r>
              <a:rPr lang="hu-HU" sz="5300" b="1" cap="all" spc="200" dirty="0">
                <a:solidFill>
                  <a:schemeClr val="tx2"/>
                </a:solidFill>
              </a:rPr>
              <a:t> </a:t>
            </a:r>
            <a:br>
              <a:rPr lang="hu-HU" sz="5300" b="1" cap="all" spc="200" dirty="0">
                <a:solidFill>
                  <a:schemeClr val="tx2"/>
                </a:solidFill>
              </a:rPr>
            </a:br>
            <a:r>
              <a:rPr lang="hu-HU" sz="3600" dirty="0" smtClean="0"/>
              <a:t>Mit és hogyan mér a program helyzetfelmérő eszköze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584960"/>
            <a:ext cx="5767544" cy="4652067"/>
          </a:xfrm>
        </p:spPr>
        <p:txBody>
          <a:bodyPr>
            <a:normAutofit fontScale="85000" lnSpcReduction="10000"/>
          </a:bodyPr>
          <a:lstStyle/>
          <a:p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Az iskolai </a:t>
            </a:r>
            <a:r>
              <a:rPr lang="hu-HU" b="1" dirty="0"/>
              <a:t>klíma</a:t>
            </a:r>
            <a:r>
              <a:rPr lang="hu-HU" dirty="0"/>
              <a:t>, a szervezeti működés, az emberi kapcsolatok alapvető jellemzői, hogy tudjuk, milyen körülmények közé érkezik a beavatkozásunk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Az </a:t>
            </a:r>
            <a:r>
              <a:rPr lang="hu-HU" dirty="0"/>
              <a:t>iskolában megfigyelhető, az iskola közösségeire jellemző agresszió, zaklatási és </a:t>
            </a:r>
            <a:r>
              <a:rPr lang="hu-HU" dirty="0" smtClean="0"/>
              <a:t>konfliktus </a:t>
            </a:r>
            <a:r>
              <a:rPr lang="hu-HU" b="1" dirty="0" smtClean="0"/>
              <a:t>megjelenési formái</a:t>
            </a:r>
            <a:r>
              <a:rPr lang="hu-HU" dirty="0" smtClean="0"/>
              <a:t>, </a:t>
            </a:r>
            <a:r>
              <a:rPr lang="hu-HU" dirty="0"/>
              <a:t>azok </a:t>
            </a:r>
            <a:r>
              <a:rPr lang="hu-HU" b="1" dirty="0"/>
              <a:t>gyakoriságának</a:t>
            </a:r>
            <a:r>
              <a:rPr lang="hu-HU" dirty="0"/>
              <a:t> és </a:t>
            </a:r>
            <a:r>
              <a:rPr lang="hu-HU" b="1" dirty="0" err="1"/>
              <a:t>érintetti</a:t>
            </a:r>
            <a:r>
              <a:rPr lang="hu-HU" b="1" dirty="0"/>
              <a:t> körének </a:t>
            </a:r>
            <a:r>
              <a:rPr lang="hu-HU" dirty="0"/>
              <a:t>azonosítása.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Az iskolai közösségek (diákok, szülők, tanárok, egyéb szakemberek és nem pedagógusi munkakörben dolgozó munkatársainak) </a:t>
            </a:r>
            <a:r>
              <a:rPr lang="hu-HU" b="1" dirty="0"/>
              <a:t>a téma iránti érzékenységének </a:t>
            </a:r>
            <a:r>
              <a:rPr lang="hu-HU" dirty="0"/>
              <a:t>és elkötelezettségének, ismereteinek és tudatosságának feltérképezése.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Az agresszió, konfliktus zaklatás </a:t>
            </a:r>
            <a:r>
              <a:rPr lang="hu-HU" b="1" dirty="0" smtClean="0"/>
              <a:t>kezelése;</a:t>
            </a:r>
            <a:r>
              <a:rPr lang="hu-HU" dirty="0" smtClean="0"/>
              <a:t> reakciók, eljárási módok a diákok, tanárok, szülők részéről egy eset megtörténte után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Az iskola normarendszerének, megküzdési </a:t>
            </a:r>
            <a:r>
              <a:rPr lang="hu-HU" b="1" dirty="0"/>
              <a:t>kapacitásainak</a:t>
            </a:r>
            <a:r>
              <a:rPr lang="hu-HU" dirty="0"/>
              <a:t> </a:t>
            </a:r>
            <a:r>
              <a:rPr lang="hu-HU" dirty="0" smtClean="0"/>
              <a:t>és a diákok, szülők, tanárok releváns </a:t>
            </a:r>
            <a:r>
              <a:rPr lang="hu-HU" b="1" dirty="0" smtClean="0"/>
              <a:t>igényeinek</a:t>
            </a:r>
            <a:r>
              <a:rPr lang="hu-HU" dirty="0" smtClean="0"/>
              <a:t> </a:t>
            </a:r>
            <a:r>
              <a:rPr lang="hu-HU" dirty="0"/>
              <a:t>felmérése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4693" y="6459785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37" y="76673"/>
            <a:ext cx="2297083" cy="1550531"/>
          </a:xfrm>
          <a:prstGeom prst="rect">
            <a:avLst/>
          </a:prstGeom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6983559" y="1934182"/>
            <a:ext cx="4937760" cy="413173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hu-HU" b="1" cap="all" dirty="0" smtClean="0">
                <a:solidFill>
                  <a:schemeClr val="tx2"/>
                </a:solidFill>
              </a:rPr>
              <a:t>ESZKÖZ: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/>
              <a:t> Online kérdőív(online – szülőknek, tanároknak és diákoknak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/>
              <a:t> Feleletválasztós kérdések, kevés kifejtős- agresszió és zaklatás blokk külön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/>
              <a:t>  </a:t>
            </a:r>
            <a:r>
              <a:rPr lang="hu-HU" sz="2400" dirty="0" err="1" smtClean="0"/>
              <a:t>Definiciók</a:t>
            </a:r>
            <a:r>
              <a:rPr lang="hu-HU" sz="2400" dirty="0" smtClean="0"/>
              <a:t> – agresszió formái, zaklatás formái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hu-HU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1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672" y="206088"/>
            <a:ext cx="11409528" cy="1450757"/>
          </a:xfrm>
        </p:spPr>
        <p:txBody>
          <a:bodyPr>
            <a:normAutofit/>
          </a:bodyPr>
          <a:lstStyle/>
          <a:p>
            <a:r>
              <a:rPr lang="hu-HU" sz="4400" b="1" cap="all" spc="200" dirty="0">
                <a:solidFill>
                  <a:schemeClr val="tx2"/>
                </a:solidFill>
              </a:rPr>
              <a:t>Tudjunk meg </a:t>
            </a:r>
            <a:r>
              <a:rPr lang="hu-HU" sz="4400" b="1" cap="all" spc="200" dirty="0" smtClean="0">
                <a:solidFill>
                  <a:schemeClr val="tx2"/>
                </a:solidFill>
              </a:rPr>
              <a:t>többet! </a:t>
            </a:r>
            <a:r>
              <a:rPr lang="hu-HU" sz="4400" b="1" cap="all" spc="200" dirty="0">
                <a:solidFill>
                  <a:schemeClr val="tx2"/>
                </a:solidFill>
              </a:rPr>
              <a:t>Köteleződjünk </a:t>
            </a:r>
            <a:r>
              <a:rPr lang="hu-HU" sz="4400" b="1" cap="all" spc="200" dirty="0">
                <a:solidFill>
                  <a:schemeClr val="tx2"/>
                </a:solidFill>
              </a:rPr>
              <a:t>el! </a:t>
            </a:r>
            <a:endParaRPr lang="hu-HU" sz="4400" b="1" cap="all" spc="200" dirty="0">
              <a:solidFill>
                <a:schemeClr val="tx2"/>
              </a:solidFill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>
          <a:xfrm>
            <a:off x="818868" y="1656845"/>
            <a:ext cx="2347414" cy="717865"/>
          </a:xfrm>
        </p:spPr>
        <p:txBody>
          <a:bodyPr>
            <a:normAutofit fontScale="92500" lnSpcReduction="20000"/>
          </a:bodyPr>
          <a:lstStyle/>
          <a:p>
            <a:endParaRPr lang="hu-HU" b="1" dirty="0" smtClean="0"/>
          </a:p>
          <a:p>
            <a:r>
              <a:rPr lang="hu-HU" b="1" dirty="0" smtClean="0"/>
              <a:t>ELŐZETES LÉPÉSEK: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453" y="6459785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artalom helye 9"/>
          <p:cNvSpPr>
            <a:spLocks noGrp="1"/>
          </p:cNvSpPr>
          <p:nvPr>
            <p:ph sz="quarter" idx="4"/>
          </p:nvPr>
        </p:nvSpPr>
        <p:spPr>
          <a:xfrm>
            <a:off x="818867" y="2220994"/>
            <a:ext cx="7014948" cy="36481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előzetes </a:t>
            </a:r>
            <a:r>
              <a:rPr lang="hu-HU" sz="2400" dirty="0"/>
              <a:t>tájékoztatók a tanároknak: tantestület, külön az informatika tanároknak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előzetes, érzékenyítő osztályfőnöki órák tartása a kitöltő diákoknak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a szülők számára papíralapú kitöltési opció – diákok eljutatták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a diákok kitöltését tanórai keretek közt a számítógépes termekben szervezték meg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a diákokat nem nevesítettük, de kódoltuk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997" y="2374709"/>
            <a:ext cx="3944203" cy="29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Iskolai </a:t>
            </a:r>
            <a:r>
              <a:rPr lang="hu-HU" dirty="0" smtClean="0"/>
              <a:t>légkör(D):</a:t>
            </a:r>
            <a:r>
              <a:rPr lang="hu-HU" dirty="0"/>
              <a:t>A felnőttek megbecsülnek és értékes vagyok a szemükben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flipV="1">
            <a:off x="1981200" y="6824910"/>
            <a:ext cx="9601200" cy="962730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Tartalom hely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>
          <a:xfrm>
            <a:off x="1249680" y="1736927"/>
            <a:ext cx="8280861" cy="4557193"/>
          </a:xfrm>
          <a:prstGeom prst="rect">
            <a:avLst/>
          </a:prstGeom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413" y="6427012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69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Iskolai légkör(SZ):A felnőttek megbecsülnek és értékes vagyok a szemükben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" b="12889"/>
          <a:stretch/>
        </p:blipFill>
        <p:spPr>
          <a:xfrm>
            <a:off x="1784997" y="1846263"/>
            <a:ext cx="7244704" cy="4188777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AGAINST SCHOOL AGGRESSION PARTNERSHIP</a:t>
            </a:r>
            <a:endParaRPr lang="en-US" dirty="0"/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9933" y="6459785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82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1853</TotalTime>
  <Words>784</Words>
  <Application>Microsoft Office PowerPoint</Application>
  <PresentationFormat>Szélesvásznú</PresentationFormat>
  <Paragraphs>124</Paragraphs>
  <Slides>15</Slides>
  <Notes>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Retrospect</vt:lpstr>
      <vt:lpstr>1_Retrospect</vt:lpstr>
      <vt:lpstr>Hogyan vezessek be egy közösségalapú iskolai modellprogramot? </vt:lpstr>
      <vt:lpstr>kérdések, amelyekre választ keresünk:</vt:lpstr>
      <vt:lpstr>Az iskolai agresszió és konfliktusok vezetői szemmel: eszmecsere kiscsoportban</vt:lpstr>
      <vt:lpstr>Legjobb kezelés a megelőzés –   Megelőzés = közösség megerősítése</vt:lpstr>
      <vt:lpstr>Együtt a boldogabb iskolákért</vt:lpstr>
      <vt:lpstr>    Lássuk meg a problémát!  Mit és hogyan mér a program helyzetfelmérő eszköze </vt:lpstr>
      <vt:lpstr>Tudjunk meg többet! Köteleződjünk el! </vt:lpstr>
      <vt:lpstr>Iskolai légkör(D):A felnőttek megbecsülnek és értékes vagyok a szemükben</vt:lpstr>
      <vt:lpstr>Iskolai légkör(SZ):A felnőttek megbecsülnek és értékes vagyok a szemükben</vt:lpstr>
      <vt:lpstr>Milyen gyakran történik zaklatás az iskolában?(T)</vt:lpstr>
      <vt:lpstr>Milyen gyakran történik zaklatás az iskolában?(D, SZ)</vt:lpstr>
      <vt:lpstr>Felkészültnek érzi-e magát a zaklató viselkedések kezelésére? (T)</vt:lpstr>
      <vt:lpstr>Fogjunk össze! Hívjunk szakembert!</vt:lpstr>
      <vt:lpstr>Miket kell végiggondolni egy vezetőnek a program bevezetéskor – world café</vt:lpstr>
      <vt:lpstr>EGYÜTT KÖNNYEBB: KAPCSOLÓDJUNK ÖSSZE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Kik vettek részt?</dc:title>
  <dc:creator>Baba</dc:creator>
  <cp:lastModifiedBy>Felhasználó</cp:lastModifiedBy>
  <cp:revision>149</cp:revision>
  <dcterms:created xsi:type="dcterms:W3CDTF">2016-12-05T18:38:30Z</dcterms:created>
  <dcterms:modified xsi:type="dcterms:W3CDTF">2017-11-29T13:06:42Z</dcterms:modified>
</cp:coreProperties>
</file>